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3"/>
            <a:ext cx="9144000" cy="302577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7" name="Gruppo 168"/>
          <p:cNvGrpSpPr/>
          <p:nvPr/>
        </p:nvGrpSpPr>
        <p:grpSpPr>
          <a:xfrm>
            <a:off x="48004" y="3816351"/>
            <a:ext cx="9036651" cy="180003"/>
            <a:chOff x="-1" y="0"/>
            <a:chExt cx="9036649" cy="180001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58" name="Titolo Testo"/>
          <p:cNvSpPr txBox="1"/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Titolo Testo</a:t>
            </a:r>
          </a:p>
        </p:txBody>
      </p:sp>
      <p:sp>
        <p:nvSpPr>
          <p:cNvPr id="259" name="Corpo livello uno…"/>
          <p:cNvSpPr txBox="1"/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68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cap="all" sz="4000"/>
            </a:lvl1pPr>
          </a:lstStyle>
          <a:p>
            <a:pPr/>
            <a:r>
              <a:t>Titolo Testo</a:t>
            </a:r>
          </a:p>
        </p:txBody>
      </p:sp>
      <p:sp>
        <p:nvSpPr>
          <p:cNvPr id="277" name="Corpo livello uno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86" name="Corpo livello uno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95" name="Corpo livello uno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  <a:lvl2pPr marL="0" indent="0">
              <a:buSzTx/>
              <a:buNone/>
              <a:defRPr b="1" sz="2400"/>
            </a:lvl2pPr>
            <a:lvl3pPr marL="0" indent="0">
              <a:buSzTx/>
              <a:buNone/>
              <a:defRPr b="1" sz="2400"/>
            </a:lvl3pPr>
            <a:lvl4pPr marL="0" indent="0">
              <a:buSzTx/>
              <a:buNone/>
              <a:defRPr b="1" sz="2400"/>
            </a:lvl4pPr>
            <a:lvl5pPr marL="0" indent="0">
              <a:buSz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/>
          <p:nvPr>
            <p:ph type="body" sz="quarter" idx="21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9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05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20" name="Corpo livello uno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/>
          <p:nvPr>
            <p:ph type="body" sz="half" idx="21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30" name="Segnaposto immagine 2"/>
          <p:cNvSpPr/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1" name="Corpo livello uno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ttangolo 128"/>
          <p:cNvSpPr/>
          <p:nvPr/>
        </p:nvSpPr>
        <p:spPr>
          <a:xfrm>
            <a:off x="0" y="6126162"/>
            <a:ext cx="9144000" cy="731839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CasellaDiTesto 129"/>
          <p:cNvSpPr txBox="1"/>
          <p:nvPr/>
        </p:nvSpPr>
        <p:spPr>
          <a:xfrm>
            <a:off x="203496" y="6363504"/>
            <a:ext cx="2960523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Nome Cognome, assoc.prof. ABC Dept.</a:t>
            </a:r>
          </a:p>
        </p:txBody>
      </p:sp>
      <p:grpSp>
        <p:nvGrpSpPr>
          <p:cNvPr id="125" name="Gruppo 131"/>
          <p:cNvGrpSpPr/>
          <p:nvPr/>
        </p:nvGrpSpPr>
        <p:grpSpPr>
          <a:xfrm>
            <a:off x="48004" y="1089904"/>
            <a:ext cx="9036651" cy="180003"/>
            <a:chOff x="-1" y="0"/>
            <a:chExt cx="9036649" cy="180001"/>
          </a:xfrm>
        </p:grpSpPr>
        <p:sp>
          <p:nvSpPr>
            <p:cNvPr id="5" name="Connettore 1 132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Connettore 1 133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" name="Connettore 1 134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" name="Connettore 1 135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" name="Connettore 1 136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" name="Connettore 1 137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" name="Connettore 1 138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" name="Connettore 1 139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Connettore 1 140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Connettore 1 141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Connettore 1 142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" name="Connettore 1 143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" name="Connettore 1 144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" name="Connettore 1 145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" name="Connettore 1 146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" name="Connettore 1 147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" name="Connettore 1 148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" name="Connettore 1 149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" name="Connettore 1 150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" name="Connettore 1 151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" name="Connettore 1 152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" name="Connettore 1 153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" name="Connettore 1 154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" name="Connettore 1 155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" name="Connettore 1 156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" name="Connettore 1 157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" name="Connettore 1 158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" name="Connettore 1 159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" name="Connettore 1 160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" name="Connettore 1 161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" name="Connettore 1 162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Connettore 1 163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Connettore 1 164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Connettore 1 165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Connettore 1 166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" name="Connettore 1 167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" name="Connettore 1 168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" name="Connettore 1 169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" name="Connettore 1 170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" name="Connettore 1 171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" name="Connettore 1 172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" name="Connettore 1 173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" name="Connettore 1 174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" name="Connettore 1 175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" name="Connettore 1 176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" name="Connettore 1 177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" name="Connettore 1 178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" name="Connettore 1 179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" name="Connettore 1 180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" name="Connettore 1 181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" name="Connettore 1 182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6" name="Connettore 1 183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" name="Connettore 1 184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" name="Connettore 1 185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" name="Connettore 1 186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" name="Connettore 1 187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" name="Connettore 1 188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" name="Connettore 1 189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" name="Connettore 1 190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" name="Connettore 1 191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" name="Connettore 1 192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" name="Connettore 1 193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" name="Connettore 1 194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" name="Connettore 1 195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" name="Connettore 1 196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" name="Connettore 1 197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1" name="Connettore 1 198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2" name="Connettore 1 199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" name="Connettore 1 200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" name="Connettore 1 201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" name="Connettore 1 202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" name="Connettore 1 203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" name="Connettore 1 204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" name="Connettore 1 205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" name="Connettore 1 206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" name="Connettore 1 207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" name="Connettore 1 208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" name="Connettore 1 209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" name="Connettore 1 210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" name="Connettore 1 211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" name="Connettore 1 212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" name="Connettore 1 213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" name="Connettore 1 214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" name="Connettore 1 215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" name="Connettore 1 216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0" name="Connettore 1 217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1" name="Connettore 1 218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2" name="Connettore 1 219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3" name="Connettore 1 220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4" name="Connettore 1 221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5" name="Connettore 1 222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6" name="Connettore 1 223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7" name="Connettore 1 224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8" name="Connettore 1 225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9" name="Connettore 1 226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" name="Connettore 1 227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" name="Connettore 1 228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2" name="Connettore 1 229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3" name="Connettore 1 230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" name="Connettore 1 231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Connettore 1 232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Connettore 1 233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Connettore 1 234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8" name="Connettore 1 235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9" name="Connettore 1 236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0" name="Connettore 1 237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" name="Connettore 1 238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" name="Connettore 1 239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Connettore 1 240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Connettore 1 241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Connettore 1 242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" name="Connettore 1 243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Connettore 1 244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8" name="Connettore 1 245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9" name="Connettore 1 246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Connettore 1 247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1" name="Connettore 1 248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Connettore 1 249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3" name="Connettore 1 250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4" name="Connettore 1 251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898" y="6346378"/>
            <a:ext cx="2780126" cy="28938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olo Testo"/>
          <p:cNvSpPr txBox="1"/>
          <p:nvPr>
            <p:ph type="title"/>
          </p:nvPr>
        </p:nvSpPr>
        <p:spPr>
          <a:xfrm>
            <a:off x="288521" y="139165"/>
            <a:ext cx="8581043" cy="84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128" name="Corpo livello uno…"/>
          <p:cNvSpPr txBox="1"/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9" name="Numero diapositiva"/>
          <p:cNvSpPr txBox="1"/>
          <p:nvPr>
            <p:ph type="sldNum" sz="quarter" idx="2"/>
          </p:nvPr>
        </p:nvSpPr>
        <p:spPr>
          <a:xfrm>
            <a:off x="6294578" y="6232199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7598" r="0" b="14681"/>
          <a:stretch>
            <a:fillRect/>
          </a:stretch>
        </p:blipFill>
        <p:spPr>
          <a:xfrm>
            <a:off x="0" y="-39330"/>
            <a:ext cx="9144000" cy="414972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/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/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3579" y="1568287"/>
            <a:ext cx="2133602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38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3" name="Gruppo 9"/>
          <p:cNvGrpSpPr/>
          <p:nvPr/>
        </p:nvGrpSpPr>
        <p:grpSpPr>
          <a:xfrm>
            <a:off x="63198" y="3651444"/>
            <a:ext cx="9036651" cy="180003"/>
            <a:chOff x="-1" y="0"/>
            <a:chExt cx="9036649" cy="180001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4"/>
            <a:ext cx="8793330" cy="96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>
              <a:lnSpc>
                <a:spcPct val="80000"/>
              </a:lnSpc>
              <a:defRPr b="1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19" y="4946428"/>
            <a:ext cx="5459057" cy="1468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Biasiolo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76" name="Sottotitolo 2"/>
          <p:cNvSpPr txBox="1"/>
          <p:nvPr/>
        </p:nvSpPr>
        <p:spPr>
          <a:xfrm>
            <a:off x="5220022" y="5289713"/>
            <a:ext cx="3399647" cy="806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3.2 Query </a:t>
            </a:r>
          </a:p>
        </p:txBody>
      </p:sp>
      <p:pic>
        <p:nvPicPr>
          <p:cNvPr id="521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38" y="2272600"/>
            <a:ext cx="8323727" cy="2984094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3" name="CasellaDiTesto 5"/>
          <p:cNvSpPr txBox="1"/>
          <p:nvPr/>
        </p:nvSpPr>
        <p:spPr>
          <a:xfrm>
            <a:off x="299938" y="1397218"/>
            <a:ext cx="8544122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3.2 Results </a:t>
            </a:r>
          </a:p>
        </p:txBody>
      </p:sp>
      <p:sp>
        <p:nvSpPr>
          <p:cNvPr id="526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CasellaDiTesto 5"/>
          <p:cNvSpPr txBox="1"/>
          <p:nvPr/>
        </p:nvSpPr>
        <p:spPr>
          <a:xfrm>
            <a:off x="299938" y="1397218"/>
            <a:ext cx="8544122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</a:t>
            </a:r>
          </a:p>
        </p:txBody>
      </p:sp>
      <p:pic>
        <p:nvPicPr>
          <p:cNvPr id="52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462" y="2350891"/>
            <a:ext cx="6255084" cy="356902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Rettangolo"/>
          <p:cNvSpPr/>
          <p:nvPr/>
        </p:nvSpPr>
        <p:spPr>
          <a:xfrm>
            <a:off x="7345886" y="2844885"/>
            <a:ext cx="204714" cy="122108"/>
          </a:xfrm>
          <a:prstGeom prst="rect">
            <a:avLst/>
          </a:prstGeom>
          <a:solidFill>
            <a:srgbClr val="DA7194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0" name="Field of study"/>
          <p:cNvSpPr txBox="1"/>
          <p:nvPr/>
        </p:nvSpPr>
        <p:spPr>
          <a:xfrm>
            <a:off x="7592889" y="2807931"/>
            <a:ext cx="657284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Field of study</a:t>
            </a:r>
          </a:p>
        </p:txBody>
      </p:sp>
      <p:sp>
        <p:nvSpPr>
          <p:cNvPr id="531" name="Rettangolo"/>
          <p:cNvSpPr/>
          <p:nvPr/>
        </p:nvSpPr>
        <p:spPr>
          <a:xfrm>
            <a:off x="7345886" y="3030118"/>
            <a:ext cx="204714" cy="122107"/>
          </a:xfrm>
          <a:prstGeom prst="rect">
            <a:avLst/>
          </a:prstGeom>
          <a:solidFill>
            <a:srgbClr val="D9C8AE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2" name="Publication"/>
          <p:cNvSpPr txBox="1"/>
          <p:nvPr/>
        </p:nvSpPr>
        <p:spPr>
          <a:xfrm>
            <a:off x="7592940" y="2993164"/>
            <a:ext cx="564167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Publication</a:t>
            </a:r>
          </a:p>
        </p:txBody>
      </p:sp>
      <p:sp>
        <p:nvSpPr>
          <p:cNvPr id="533" name="Rettangolo"/>
          <p:cNvSpPr/>
          <p:nvPr/>
        </p:nvSpPr>
        <p:spPr>
          <a:xfrm>
            <a:off x="7345886" y="3215350"/>
            <a:ext cx="204714" cy="122107"/>
          </a:xfrm>
          <a:prstGeom prst="rect">
            <a:avLst/>
          </a:prstGeom>
          <a:solidFill>
            <a:srgbClr val="8DCC93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4" name="Author"/>
          <p:cNvSpPr txBox="1"/>
          <p:nvPr/>
        </p:nvSpPr>
        <p:spPr>
          <a:xfrm>
            <a:off x="7583415" y="3178396"/>
            <a:ext cx="392717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Author</a:t>
            </a:r>
          </a:p>
        </p:txBody>
      </p:sp>
      <p:sp>
        <p:nvSpPr>
          <p:cNvPr id="535" name="Rettangolo"/>
          <p:cNvSpPr/>
          <p:nvPr/>
        </p:nvSpPr>
        <p:spPr>
          <a:xfrm>
            <a:off x="7345886" y="3400582"/>
            <a:ext cx="204714" cy="122108"/>
          </a:xfrm>
          <a:prstGeom prst="rect">
            <a:avLst/>
          </a:prstGeom>
          <a:solidFill>
            <a:srgbClr val="569480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6" name="Publisher"/>
          <p:cNvSpPr txBox="1"/>
          <p:nvPr/>
        </p:nvSpPr>
        <p:spPr>
          <a:xfrm>
            <a:off x="7583415" y="3363628"/>
            <a:ext cx="489108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Publisher</a:t>
            </a:r>
          </a:p>
        </p:txBody>
      </p:sp>
      <p:sp>
        <p:nvSpPr>
          <p:cNvPr id="537" name="Rettangolo"/>
          <p:cNvSpPr/>
          <p:nvPr/>
        </p:nvSpPr>
        <p:spPr>
          <a:xfrm>
            <a:off x="7345886" y="2668132"/>
            <a:ext cx="204714" cy="122107"/>
          </a:xfrm>
          <a:prstGeom prst="rect">
            <a:avLst/>
          </a:prstGeom>
          <a:solidFill>
            <a:srgbClr val="ECB5C9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8" name="Venue"/>
          <p:cNvSpPr txBox="1"/>
          <p:nvPr/>
        </p:nvSpPr>
        <p:spPr>
          <a:xfrm>
            <a:off x="7597479" y="2631178"/>
            <a:ext cx="364588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Venue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 MongoDB</a:t>
            </a:r>
          </a:p>
        </p:txBody>
      </p:sp>
      <p:sp>
        <p:nvSpPr>
          <p:cNvPr id="541" name="Segnaposto contenuto 3"/>
          <p:cNvSpPr txBox="1"/>
          <p:nvPr>
            <p:ph type="body" sz="quarter" idx="1"/>
          </p:nvPr>
        </p:nvSpPr>
        <p:spPr>
          <a:xfrm>
            <a:off x="6274025" y="3607437"/>
            <a:ext cx="2791699" cy="984887"/>
          </a:xfrm>
          <a:prstGeom prst="rect">
            <a:avLst/>
          </a:prstGeom>
        </p:spPr>
        <p:txBody>
          <a:bodyPr/>
          <a:lstStyle/>
          <a:p>
            <a:pPr>
              <a:defRPr i="1" sz="1800"/>
            </a:pPr>
            <a:r>
              <a:t> How do we create the collection?</a:t>
            </a:r>
            <a:br/>
          </a:p>
        </p:txBody>
      </p:sp>
      <p:pic>
        <p:nvPicPr>
          <p:cNvPr id="5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809" y="2183923"/>
            <a:ext cx="4216957" cy="1136969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onnettore 2 5"/>
          <p:cNvSpPr/>
          <p:nvPr/>
        </p:nvSpPr>
        <p:spPr>
          <a:xfrm flipH="1">
            <a:off x="2273343" y="2607028"/>
            <a:ext cx="651075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4" name="Connettore 2 9"/>
          <p:cNvSpPr/>
          <p:nvPr/>
        </p:nvSpPr>
        <p:spPr>
          <a:xfrm>
            <a:off x="7245067" y="3198969"/>
            <a:ext cx="679889" cy="32512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5" name="Connettore 2 11"/>
          <p:cNvSpPr/>
          <p:nvPr/>
        </p:nvSpPr>
        <p:spPr>
          <a:xfrm flipV="1">
            <a:off x="7245067" y="2207951"/>
            <a:ext cx="651073" cy="3893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6" name="CasellaDiTesto 13"/>
          <p:cNvSpPr txBox="1"/>
          <p:nvPr/>
        </p:nvSpPr>
        <p:spPr>
          <a:xfrm>
            <a:off x="480101" y="2398379"/>
            <a:ext cx="1747524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Documental DB</a:t>
            </a:r>
          </a:p>
        </p:txBody>
      </p:sp>
      <p:sp>
        <p:nvSpPr>
          <p:cNvPr id="547" name="CasellaDiTesto 14"/>
          <p:cNvSpPr txBox="1"/>
          <p:nvPr/>
        </p:nvSpPr>
        <p:spPr>
          <a:xfrm>
            <a:off x="5806440" y="1484407"/>
            <a:ext cx="3291841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Useful to store elements together, flexible structure</a:t>
            </a:r>
          </a:p>
        </p:txBody>
      </p:sp>
      <p:pic>
        <p:nvPicPr>
          <p:cNvPr id="548" name="Immagine 20" descr="Immagine 20"/>
          <p:cNvPicPr>
            <a:picLocks noChangeAspect="1"/>
          </p:cNvPicPr>
          <p:nvPr/>
        </p:nvPicPr>
        <p:blipFill>
          <a:blip r:embed="rId3">
            <a:extLst/>
          </a:blip>
          <a:srcRect l="0" t="22598" r="0" b="29428"/>
          <a:stretch>
            <a:fillRect/>
          </a:stretch>
        </p:blipFill>
        <p:spPr>
          <a:xfrm>
            <a:off x="509077" y="3430268"/>
            <a:ext cx="4062923" cy="2489291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49" name="CasellaDiTesto 21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2" name="Segnaposto contenuto 6" descr="Segnaposto contenuto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10" y="1358276"/>
            <a:ext cx="5100866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magine 8" descr="Immagin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21" y="4291071"/>
            <a:ext cx="3411459" cy="1790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magine 10" descr="Immagin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6465" y="1540969"/>
            <a:ext cx="4117710" cy="3407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sellaDiTesto 1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8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rcRect l="0" t="2745" r="0" b="0"/>
          <a:stretch>
            <a:fillRect/>
          </a:stretch>
        </p:blipFill>
        <p:spPr>
          <a:xfrm>
            <a:off x="457200" y="1767838"/>
            <a:ext cx="5281118" cy="274967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4.2 Query</a:t>
            </a:r>
          </a:p>
        </p:txBody>
      </p:sp>
      <p:sp>
        <p:nvSpPr>
          <p:cNvPr id="562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3" name="CasellaDiTesto 5"/>
          <p:cNvSpPr txBox="1"/>
          <p:nvPr/>
        </p:nvSpPr>
        <p:spPr>
          <a:xfrm>
            <a:off x="299938" y="1397219"/>
            <a:ext cx="854412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64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51" y="2064936"/>
            <a:ext cx="4038098" cy="3802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9707" y="2182805"/>
            <a:ext cx="3785497" cy="3464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4.2 Results</a:t>
            </a:r>
          </a:p>
        </p:txBody>
      </p:sp>
      <p:sp>
        <p:nvSpPr>
          <p:cNvPr id="568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9" name="CasellaDiTesto 5"/>
          <p:cNvSpPr txBox="1"/>
          <p:nvPr/>
        </p:nvSpPr>
        <p:spPr>
          <a:xfrm>
            <a:off x="299938" y="1397218"/>
            <a:ext cx="8544122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70" name="page39image45683376.png" descr="page39image456833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675" y="1949009"/>
            <a:ext cx="4485459" cy="395844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Testo"/>
          <p:cNvSpPr txBox="1"/>
          <p:nvPr/>
        </p:nvSpPr>
        <p:spPr>
          <a:xfrm>
            <a:off x="1987549" y="1892041"/>
            <a:ext cx="14223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 Spark Data Structure</a:t>
            </a:r>
          </a:p>
        </p:txBody>
      </p:sp>
      <p:pic>
        <p:nvPicPr>
          <p:cNvPr id="574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1" y="1817896"/>
            <a:ext cx="3465315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75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6" name="Connettore 2 7"/>
          <p:cNvSpPr/>
          <p:nvPr/>
        </p:nvSpPr>
        <p:spPr>
          <a:xfrm flipV="1">
            <a:off x="3648195" y="1935059"/>
            <a:ext cx="1031962" cy="15392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7" name="Connettore 2 9"/>
          <p:cNvSpPr/>
          <p:nvPr/>
        </p:nvSpPr>
        <p:spPr>
          <a:xfrm>
            <a:off x="3648195" y="3474335"/>
            <a:ext cx="1130284" cy="385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8" name="Connettore 2 12"/>
          <p:cNvSpPr/>
          <p:nvPr/>
        </p:nvSpPr>
        <p:spPr>
          <a:xfrm flipV="1">
            <a:off x="3648195" y="2859412"/>
            <a:ext cx="1130284" cy="61492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Connettore 2 15"/>
          <p:cNvSpPr/>
          <p:nvPr/>
        </p:nvSpPr>
        <p:spPr>
          <a:xfrm>
            <a:off x="3648195" y="3474335"/>
            <a:ext cx="1130284" cy="5097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0" name="Connettore 2 17"/>
          <p:cNvSpPr/>
          <p:nvPr/>
        </p:nvSpPr>
        <p:spPr>
          <a:xfrm>
            <a:off x="3648195" y="3474337"/>
            <a:ext cx="1031962" cy="15302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1" name="CasellaDiTesto 18"/>
          <p:cNvSpPr txBox="1"/>
          <p:nvPr/>
        </p:nvSpPr>
        <p:spPr>
          <a:xfrm>
            <a:off x="5014324" y="1743331"/>
            <a:ext cx="223880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author.csv</a:t>
            </a:r>
          </a:p>
        </p:txBody>
      </p:sp>
      <p:sp>
        <p:nvSpPr>
          <p:cNvPr id="582" name="CasellaDiTesto 19"/>
          <p:cNvSpPr txBox="1"/>
          <p:nvPr/>
        </p:nvSpPr>
        <p:spPr>
          <a:xfrm>
            <a:off x="5014323" y="2702655"/>
            <a:ext cx="223880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publication.csv</a:t>
            </a:r>
          </a:p>
        </p:txBody>
      </p:sp>
      <p:sp>
        <p:nvSpPr>
          <p:cNvPr id="583" name="CasellaDiTesto 20"/>
          <p:cNvSpPr txBox="1"/>
          <p:nvPr/>
        </p:nvSpPr>
        <p:spPr>
          <a:xfrm>
            <a:off x="5014321" y="3333475"/>
            <a:ext cx="2238807" cy="35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reference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84" name="CasellaDiTesto 21"/>
          <p:cNvSpPr txBox="1"/>
          <p:nvPr/>
        </p:nvSpPr>
        <p:spPr>
          <a:xfrm>
            <a:off x="5014324" y="3971107"/>
            <a:ext cx="2238807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venue.csv</a:t>
            </a:r>
          </a:p>
        </p:txBody>
      </p:sp>
      <p:sp>
        <p:nvSpPr>
          <p:cNvPr id="585" name="CasellaDiTesto 22"/>
          <p:cNvSpPr txBox="1"/>
          <p:nvPr/>
        </p:nvSpPr>
        <p:spPr>
          <a:xfrm>
            <a:off x="5014321" y="4778231"/>
            <a:ext cx="223880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writes.csv</a:t>
            </a:r>
          </a:p>
        </p:txBody>
      </p:sp>
      <p:pic>
        <p:nvPicPr>
          <p:cNvPr id="58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3289" y="4923620"/>
            <a:ext cx="2278450" cy="12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Parentesi graffa chiusa 34"/>
          <p:cNvSpPr/>
          <p:nvPr/>
        </p:nvSpPr>
        <p:spPr>
          <a:xfrm>
            <a:off x="6584073" y="1817896"/>
            <a:ext cx="288678" cy="3343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588" name="CasellaDiTesto 35"/>
          <p:cNvSpPr txBox="1"/>
          <p:nvPr/>
        </p:nvSpPr>
        <p:spPr>
          <a:xfrm>
            <a:off x="7022100" y="2213336"/>
            <a:ext cx="1871472" cy="221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89" name="Freccia in giù 36"/>
          <p:cNvSpPr/>
          <p:nvPr/>
        </p:nvSpPr>
        <p:spPr>
          <a:xfrm>
            <a:off x="7669161" y="4636727"/>
            <a:ext cx="288677" cy="75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  <p:pic>
        <p:nvPicPr>
          <p:cNvPr id="590" name="Immagine 8" descr="Immagin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247" y="1807841"/>
            <a:ext cx="3462502" cy="3271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5.1 Query</a:t>
            </a:r>
          </a:p>
        </p:txBody>
      </p:sp>
      <p:pic>
        <p:nvPicPr>
          <p:cNvPr id="593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969" y="2308961"/>
            <a:ext cx="7105652" cy="358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5" name="CasellaDiTesto 6"/>
          <p:cNvSpPr txBox="1"/>
          <p:nvPr/>
        </p:nvSpPr>
        <p:spPr>
          <a:xfrm>
            <a:off x="331609" y="1356085"/>
            <a:ext cx="8561962" cy="91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5.1 Query</a:t>
            </a:r>
          </a:p>
        </p:txBody>
      </p:sp>
      <p:sp>
        <p:nvSpPr>
          <p:cNvPr id="598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9" name="CasellaDiTesto 6"/>
          <p:cNvSpPr txBox="1"/>
          <p:nvPr/>
        </p:nvSpPr>
        <p:spPr>
          <a:xfrm>
            <a:off x="331609" y="1356085"/>
            <a:ext cx="8561962" cy="91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  <p:pic>
        <p:nvPicPr>
          <p:cNvPr id="60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894" y="2359552"/>
            <a:ext cx="3127604" cy="3611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Titolo 1"/>
          <p:cNvSpPr txBox="1"/>
          <p:nvPr>
            <p:ph type="ctr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defTabSz="297179">
              <a:defRPr sz="2000"/>
            </a:pPr>
            <a:r>
              <a:t>Systems and Methods for Big and Unstructured Data Project</a:t>
            </a:r>
            <a:br/>
          </a:p>
        </p:txBody>
      </p:sp>
      <p:sp>
        <p:nvSpPr>
          <p:cNvPr id="480" name="Sottotitolo 2"/>
          <p:cNvSpPr txBox="1"/>
          <p:nvPr>
            <p:ph type="subTitle" sz="quarter" idx="1"/>
          </p:nvPr>
        </p:nvSpPr>
        <p:spPr>
          <a:xfrm>
            <a:off x="641534" y="5406923"/>
            <a:ext cx="3930466" cy="13335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sz="1800"/>
            </a:pPr>
            <a:r>
              <a:t>Lorenzo Biasiolo – 10629367</a:t>
            </a:r>
            <a:br/>
            <a:r>
              <a:t>Grecya D’Angiò - 10651939</a:t>
            </a:r>
            <a:endParaRPr sz="1700"/>
          </a:p>
          <a:p>
            <a:pPr>
              <a:lnSpc>
                <a:spcPct val="80000"/>
              </a:lnSpc>
              <a:spcBef>
                <a:spcPts val="400"/>
              </a:spcBef>
              <a:defRPr sz="1800"/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81" name="CasellaDiTesto 3"/>
          <p:cNvSpPr txBox="1"/>
          <p:nvPr/>
        </p:nvSpPr>
        <p:spPr>
          <a:xfrm>
            <a:off x="5001178" y="6331762"/>
            <a:ext cx="42249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Group: 7 – Academic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84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4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331" y="4384914"/>
            <a:ext cx="3048002" cy="1143002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Connettore a gomito 9"/>
          <p:cNvSpPr/>
          <p:nvPr/>
        </p:nvSpPr>
        <p:spPr>
          <a:xfrm>
            <a:off x="1190585" y="4568030"/>
            <a:ext cx="3381416" cy="78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8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100" y="1510426"/>
            <a:ext cx="1925322" cy="192532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onnettore a gomito 14"/>
          <p:cNvSpPr/>
          <p:nvPr/>
        </p:nvSpPr>
        <p:spPr>
          <a:xfrm flipV="1">
            <a:off x="1187366" y="2290721"/>
            <a:ext cx="3337571" cy="79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9" name="CasellaDiTesto 24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92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CasellaDiTesto 5"/>
          <p:cNvSpPr txBox="1"/>
          <p:nvPr/>
        </p:nvSpPr>
        <p:spPr>
          <a:xfrm>
            <a:off x="327197" y="1391919"/>
            <a:ext cx="8360944" cy="435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author can be affiliated to one and only one organization.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is no distinction between the authors of the same publication, no ranking nor order.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assume they all have contributed equally to the publication.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X must cite at least one other publication, but it is admissible that no one has cited (referenced) X.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are no joint publishers (i.e., publishers that share publication rights for the publications). Each publication must have one and only one publisher (even if it is presented at a conference).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Publications stored in the database can either be books or articles. No other types exist. It could eventually be expanded to include works like Ph.D. theses and independent publications.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article must be presented in one venue regardless of the type of venue.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cannot reference itself.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Whenever we see missing values in the dataset we set them to a default value.</a:t>
            </a:r>
          </a:p>
        </p:txBody>
      </p:sp>
      <p:sp>
        <p:nvSpPr>
          <p:cNvPr id="494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 </a:t>
            </a:r>
          </a:p>
        </p:txBody>
      </p:sp>
      <p:pic>
        <p:nvPicPr>
          <p:cNvPr id="497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19" y="1347824"/>
            <a:ext cx="6361663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 </a:t>
            </a:r>
          </a:p>
        </p:txBody>
      </p:sp>
      <p:grpSp>
        <p:nvGrpSpPr>
          <p:cNvPr id="503" name="Segnaposto contenuto 4"/>
          <p:cNvGrpSpPr/>
          <p:nvPr/>
        </p:nvGrpSpPr>
        <p:grpSpPr>
          <a:xfrm>
            <a:off x="281476" y="1426357"/>
            <a:ext cx="5048803" cy="4379631"/>
            <a:chOff x="0" y="0"/>
            <a:chExt cx="5048801" cy="4379630"/>
          </a:xfrm>
        </p:grpSpPr>
        <p:pic>
          <p:nvPicPr>
            <p:cNvPr id="501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6329" b="39055"/>
            <a:stretch>
              <a:fillRect/>
            </a:stretch>
          </p:blipFill>
          <p:spPr>
            <a:xfrm>
              <a:off x="210343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02" name="Forma"/>
            <p:cNvSpPr/>
            <p:nvPr/>
          </p:nvSpPr>
          <p:spPr>
            <a:xfrm>
              <a:off x="-1" y="0"/>
              <a:ext cx="5048803" cy="4379631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504" name="CasellaDiTesto 5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olo 1"/>
          <p:cNvSpPr txBox="1"/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7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rcRect l="10640" t="31387" r="26739" b="8903"/>
          <a:stretch>
            <a:fillRect/>
          </a:stretch>
        </p:blipFill>
        <p:spPr>
          <a:xfrm>
            <a:off x="3166852" y="1619187"/>
            <a:ext cx="5702698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 Neo4J</a:t>
            </a:r>
          </a:p>
        </p:txBody>
      </p:sp>
      <p:pic>
        <p:nvPicPr>
          <p:cNvPr id="510" name="Segnaposto contenuto 3" descr="Segnaposto contenuto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50" y="1649484"/>
            <a:ext cx="5902143" cy="343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5263" y="4708109"/>
            <a:ext cx="3119167" cy="1170624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asellaDiTesto 4"/>
          <p:cNvSpPr txBox="1"/>
          <p:nvPr/>
        </p:nvSpPr>
        <p:spPr>
          <a:xfrm>
            <a:off x="327197" y="5232401"/>
            <a:ext cx="5113484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Useful to research the relationships of the different parts of the schema</a:t>
            </a:r>
          </a:p>
        </p:txBody>
      </p:sp>
      <p:sp>
        <p:nvSpPr>
          <p:cNvPr id="513" name="Freccia in su 20"/>
          <p:cNvSpPr/>
          <p:nvPr/>
        </p:nvSpPr>
        <p:spPr>
          <a:xfrm rot="16200000">
            <a:off x="4885113" y="5196290"/>
            <a:ext cx="355602" cy="64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4" name="CasellaDiTesto 21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3.1  Neo4J Data Structure</a:t>
            </a:r>
          </a:p>
        </p:txBody>
      </p:sp>
      <p:pic>
        <p:nvPicPr>
          <p:cNvPr id="517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17" y="1539238"/>
            <a:ext cx="6158706" cy="4439829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asellaDiTesto 8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